
<file path=[Content_Types].xml><?xml version="1.0" encoding="utf-8"?>
<Types xmlns="http://schemas.openxmlformats.org/package/2006/content-types">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notesSlides/notesSlide9.xml" ContentType="application/vnd.openxmlformats-officedocument.presentationml.notesSlide+xml"/>
  <Override PartName="/ppt/slides/slide5.xml" ContentType="application/vnd.openxmlformats-officedocument.presentationml.slide+xml"/>
  <Override PartName="/ppt/slideLayouts/slideLayout11.xml" ContentType="application/vnd.openxmlformats-officedocument.presentationml.slideLayout+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Layouts/slideLayout5.xml" ContentType="application/vnd.openxmlformats-officedocument.presentationml.slideLayout+xml"/>
  <Override PartName="/ppt/notesSlides/notesSlide12.xml" ContentType="application/vnd.openxmlformats-officedocument.presentationml.notesSlide+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Default Extension="xml" ContentType="application/xml"/>
  <Override PartName="/ppt/notesSlides/notesSlide5.xml" ContentType="application/vnd.openxmlformats-officedocument.presentationml.notesSlide+xml"/>
  <Override PartName="/ppt/tableStyles.xml" ContentType="application/vnd.openxmlformats-officedocument.presentationml.tableStyles+xml"/>
  <Override PartName="/ppt/notesSlides/notesSlide1.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notesSlides/notesSlide6.xml" ContentType="application/vnd.openxmlformats-officedocument.presentationml.notesSlide+xml"/>
  <Default Extension="gif" ContentType="image/gif"/>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notesSlides/notesSlide14.xml" ContentType="application/vnd.openxmlformats-officedocument.presentationml.notesSlide+xml"/>
  <Override PartName="/ppt/slides/slide3.xml" ContentType="application/vnd.openxmlformats-officedocument.presentationml.slide+xml"/>
  <Override PartName="/ppt/slideLayouts/slideLayout3.xml" ContentType="application/vnd.openxmlformats-officedocument.presentationml.slide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notesSlides/notesSlide3.xml" ContentType="application/vnd.openxmlformats-officedocument.presentationml.notes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notesSlides/notesSlide8.xml" ContentType="application/vnd.openxmlformats-officedocument.presentationml.notesSlide+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viewProps.xml" ContentType="application/vnd.openxmlformats-officedocument.presentationml.viewProps+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16"/>
  </p:notesMasterIdLst>
  <p:sldIdLst>
    <p:sldId id="256" r:id="rId2"/>
    <p:sldId id="263" r:id="rId3"/>
    <p:sldId id="264" r:id="rId4"/>
    <p:sldId id="260" r:id="rId5"/>
    <p:sldId id="266" r:id="rId6"/>
    <p:sldId id="267" r:id="rId7"/>
    <p:sldId id="268" r:id="rId8"/>
    <p:sldId id="257" r:id="rId9"/>
    <p:sldId id="272" r:id="rId10"/>
    <p:sldId id="269" r:id="rId11"/>
    <p:sldId id="270" r:id="rId12"/>
    <p:sldId id="271" r:id="rId13"/>
    <p:sldId id="262" r:id="rId14"/>
    <p:sldId id="258"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notes"/>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79" d="100"/>
          <a:sy n="79" d="100"/>
        </p:scale>
        <p:origin x="-1088"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F610D8A-83F9-5849-AFFB-D0A40A532D91}" type="datetimeFigureOut">
              <a:rPr lang="en-US" smtClean="0"/>
              <a:pPr/>
              <a:t>2/29/12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E4FC21F-BA23-364F-B3E6-41A30DD9E49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E4FC21F-BA23-364F-B3E6-41A30DD9E490}"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 also took</a:t>
            </a:r>
            <a:r>
              <a:rPr lang="en-US" sz="1200" kern="1200" baseline="0" dirty="0" smtClean="0">
                <a:solidFill>
                  <a:schemeClr val="tx1"/>
                </a:solidFill>
                <a:latin typeface="+mn-lt"/>
                <a:ea typeface="+mn-ea"/>
                <a:cs typeface="+mn-cs"/>
              </a:rPr>
              <a:t> a look at Google Places which does differentiate itself from Yelp in a few areas…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biggest of which is in customization of search results… The algorithm that Yelp uses to filter and display its reviews is based on averages, and not necessarily customized for the specific searcher.</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This is where Google has an advantage…</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Google also offers a wider range of features for businesses and</a:t>
            </a:r>
            <a:r>
              <a:rPr lang="en-US" sz="1200" kern="1200" baseline="0" dirty="0" smtClean="0">
                <a:solidFill>
                  <a:schemeClr val="tx1"/>
                </a:solidFill>
                <a:latin typeface="+mn-lt"/>
                <a:ea typeface="+mn-ea"/>
                <a:cs typeface="+mn-cs"/>
              </a:rPr>
              <a:t> more advanced insights and data for businesses.</a:t>
            </a: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6E4FC21F-BA23-364F-B3E6-41A30DD9E490}"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For users, Google offers</a:t>
            </a:r>
            <a:r>
              <a:rPr lang="en-US" sz="1200" kern="1200" baseline="0" dirty="0" smtClean="0">
                <a:solidFill>
                  <a:schemeClr val="tx1"/>
                </a:solidFill>
                <a:latin typeface="+mn-lt"/>
                <a:ea typeface="+mn-ea"/>
                <a:cs typeface="+mn-cs"/>
              </a:rPr>
              <a:t> the same type of ratings and reviews as Yelp, but w</a:t>
            </a:r>
            <a:r>
              <a:rPr lang="en-US" sz="1200" kern="1200" dirty="0" smtClean="0">
                <a:solidFill>
                  <a:schemeClr val="tx1"/>
                </a:solidFill>
                <a:latin typeface="+mn-lt"/>
                <a:ea typeface="+mn-ea"/>
                <a:cs typeface="+mn-cs"/>
              </a:rPr>
              <a:t>ith Google’s new “combined” services (and “combined” privacy policy), they uses a lot more</a:t>
            </a:r>
            <a:r>
              <a:rPr lang="en-US" sz="1200" kern="1200" baseline="0" dirty="0" smtClean="0">
                <a:solidFill>
                  <a:schemeClr val="tx1"/>
                </a:solidFill>
                <a:latin typeface="+mn-lt"/>
                <a:ea typeface="+mn-ea"/>
                <a:cs typeface="+mn-cs"/>
              </a:rPr>
              <a:t> </a:t>
            </a:r>
            <a:r>
              <a:rPr lang="en-US" sz="1200" kern="1200" baseline="0" dirty="0" err="1" smtClean="0">
                <a:solidFill>
                  <a:schemeClr val="tx1"/>
                </a:solidFill>
                <a:latin typeface="+mn-lt"/>
                <a:ea typeface="+mn-ea"/>
                <a:cs typeface="+mn-cs"/>
              </a:rPr>
              <a:t>intel</a:t>
            </a:r>
            <a:r>
              <a:rPr lang="en-US" sz="1200" kern="1200" baseline="0" dirty="0" smtClean="0">
                <a:solidFill>
                  <a:schemeClr val="tx1"/>
                </a:solidFill>
                <a:latin typeface="+mn-lt"/>
                <a:ea typeface="+mn-ea"/>
                <a:cs typeface="+mn-cs"/>
              </a:rPr>
              <a:t> about their users to customize their search results and offer “smart” recommendations.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They will look at your G+ account and see what you friends have reviewed.</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They look at your search history to try to understand your tastes and interests.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And they look at your use of Google Maps to understand your location.</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6E4FC21F-BA23-364F-B3E6-41A30DD9E490}"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dirty="0" smtClean="0">
              <a:solidFill>
                <a:schemeClr val="tx1"/>
              </a:solidFill>
              <a:latin typeface="+mn-lt"/>
              <a:ea typeface="+mn-ea"/>
              <a:cs typeface="+mn-cs"/>
            </a:endParaRPr>
          </a:p>
          <a:p>
            <a:r>
              <a:rPr lang="en-US" dirty="0" smtClean="0"/>
              <a:t>For businesses,</a:t>
            </a:r>
            <a:r>
              <a:rPr lang="en-US" baseline="0" dirty="0" smtClean="0"/>
              <a:t> Google offers a really wide range of features.</a:t>
            </a:r>
          </a:p>
          <a:p>
            <a:endParaRPr lang="en-US" baseline="0" dirty="0" smtClean="0"/>
          </a:p>
          <a:p>
            <a:r>
              <a:rPr lang="en-US" baseline="0" dirty="0" smtClean="0"/>
              <a:t>Your Google Places business listing will show up in Google Search Engine searches, as well as on Google Maps searches…</a:t>
            </a:r>
          </a:p>
          <a:p>
            <a:endParaRPr lang="en-US" baseline="0" dirty="0" smtClean="0"/>
          </a:p>
          <a:p>
            <a:r>
              <a:rPr lang="en-US" baseline="0" dirty="0" smtClean="0"/>
              <a:t>You can add a lot of content to your businesses profile, including photos, videos, menus, special offers and coupons.</a:t>
            </a:r>
          </a:p>
          <a:p>
            <a:endParaRPr lang="en-US" baseline="0" dirty="0" smtClean="0"/>
          </a:p>
          <a:p>
            <a:r>
              <a:rPr lang="en-US" baseline="0" dirty="0" smtClean="0"/>
              <a:t>Another interesting feature is that Google Places allows the business to respond directly to user reviews with a “verified” account. So users know that the response is actually coming from the business directly.</a:t>
            </a:r>
          </a:p>
          <a:p>
            <a:endParaRPr lang="en-US" baseline="0" dirty="0" smtClean="0"/>
          </a:p>
          <a:p>
            <a:r>
              <a:rPr lang="en-US" baseline="0" dirty="0" smtClean="0"/>
              <a:t>Google also offers pretty detailed insights to its business users including data about the keyword searches that users are executing to find their business and information about where the users are when they search for your business.</a:t>
            </a:r>
          </a:p>
          <a:p>
            <a:endParaRPr lang="en-US" baseline="0" dirty="0" smtClean="0"/>
          </a:p>
          <a:p>
            <a:r>
              <a:rPr lang="en-US" baseline="0" dirty="0" smtClean="0"/>
              <a:t>They have tie-ins with Google </a:t>
            </a:r>
            <a:r>
              <a:rPr lang="en-US" baseline="0" dirty="0" err="1" smtClean="0"/>
              <a:t>Adwords</a:t>
            </a:r>
            <a:r>
              <a:rPr lang="en-US" baseline="0" dirty="0" smtClean="0"/>
              <a:t> that allow business to target advertisements to Google Plus users.</a:t>
            </a:r>
          </a:p>
          <a:p>
            <a:endParaRPr lang="en-US" baseline="0" dirty="0" smtClean="0"/>
          </a:p>
          <a:p>
            <a:r>
              <a:rPr lang="en-US" baseline="0" dirty="0" smtClean="0"/>
              <a:t>And they have a whole range of additional services for business (email, calendars, cloud computing, etc.).</a:t>
            </a:r>
          </a:p>
        </p:txBody>
      </p:sp>
      <p:sp>
        <p:nvSpPr>
          <p:cNvPr id="4" name="Slide Number Placeholder 3"/>
          <p:cNvSpPr>
            <a:spLocks noGrp="1"/>
          </p:cNvSpPr>
          <p:nvPr>
            <p:ph type="sldNum" sz="quarter" idx="10"/>
          </p:nvPr>
        </p:nvSpPr>
        <p:spPr/>
        <p:txBody>
          <a:bodyPr/>
          <a:lstStyle/>
          <a:p>
            <a:fld id="{6E4FC21F-BA23-364F-B3E6-41A30DD9E490}"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E4FC21F-BA23-364F-B3E6-41A30DD9E490}"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E4FC21F-BA23-364F-B3E6-41A30DD9E490}" type="slidenum">
              <a:rPr lang="en-US" smtClean="0"/>
              <a:pPr/>
              <a:t>14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As you all know, there are countless review sites on the web.</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These</a:t>
            </a:r>
            <a:r>
              <a:rPr lang="en-US" sz="1200" kern="1200" baseline="0" dirty="0" smtClean="0">
                <a:solidFill>
                  <a:schemeClr val="tx1"/>
                </a:solidFill>
                <a:latin typeface="+mn-lt"/>
                <a:ea typeface="+mn-ea"/>
                <a:cs typeface="+mn-cs"/>
              </a:rPr>
              <a:t> are some of the most popular, but there are literally dozens, if not hundreds of them…</a:t>
            </a:r>
            <a:endParaRPr lang="en-US" dirty="0"/>
          </a:p>
        </p:txBody>
      </p:sp>
      <p:sp>
        <p:nvSpPr>
          <p:cNvPr id="4" name="Slide Number Placeholder 3"/>
          <p:cNvSpPr>
            <a:spLocks noGrp="1"/>
          </p:cNvSpPr>
          <p:nvPr>
            <p:ph type="sldNum" sz="quarter" idx="10"/>
          </p:nvPr>
        </p:nvSpPr>
        <p:spPr/>
        <p:txBody>
          <a:bodyPr/>
          <a:lstStyle/>
          <a:p>
            <a:fld id="{6E4FC21F-BA23-364F-B3E6-41A30DD9E490}"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 attempted to classify the different types and categories of review sites, but the truth is there are so many</a:t>
            </a:r>
            <a:r>
              <a:rPr lang="en-US" sz="1200" kern="1200" baseline="0" dirty="0" smtClean="0">
                <a:solidFill>
                  <a:schemeClr val="tx1"/>
                </a:solidFill>
                <a:latin typeface="+mn-lt"/>
                <a:ea typeface="+mn-ea"/>
                <a:cs typeface="+mn-cs"/>
              </a:rPr>
              <a:t>, and there is</a:t>
            </a:r>
            <a:r>
              <a:rPr lang="en-US" sz="1200" kern="1200" dirty="0" smtClean="0">
                <a:solidFill>
                  <a:schemeClr val="tx1"/>
                </a:solidFill>
                <a:latin typeface="+mn-lt"/>
                <a:ea typeface="+mn-ea"/>
                <a:cs typeface="+mn-cs"/>
              </a:rPr>
              <a:t> very little differentiation among most of them…</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In general, you can break review</a:t>
            </a:r>
            <a:r>
              <a:rPr lang="en-US" sz="1200" kern="1200" baseline="0" dirty="0" smtClean="0">
                <a:solidFill>
                  <a:schemeClr val="tx1"/>
                </a:solidFill>
                <a:latin typeface="+mn-lt"/>
                <a:ea typeface="+mn-ea"/>
                <a:cs typeface="+mn-cs"/>
              </a:rPr>
              <a:t> sites down into category-specific sites (that only focus on a particular genre like restaurants, or healthcare providers, etc.)…</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There are location-specific sites that focus only on a very specific city or area. These are often affiliated with local newspapers or magazines, etc.</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There are reviews for consumers, business-to-business reviews, and even review sites for government services.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Most sites contain user-generated reviews, but some are actually </a:t>
            </a:r>
            <a:r>
              <a:rPr lang="en-US" sz="1200" kern="1200" baseline="0" dirty="0" err="1" smtClean="0">
                <a:solidFill>
                  <a:schemeClr val="tx1"/>
                </a:solidFill>
                <a:latin typeface="+mn-lt"/>
                <a:ea typeface="+mn-ea"/>
                <a:cs typeface="+mn-cs"/>
              </a:rPr>
              <a:t>curated</a:t>
            </a:r>
            <a:r>
              <a:rPr lang="en-US" sz="1200" kern="1200" baseline="0" dirty="0" smtClean="0">
                <a:solidFill>
                  <a:schemeClr val="tx1"/>
                </a:solidFill>
                <a:latin typeface="+mn-lt"/>
                <a:ea typeface="+mn-ea"/>
                <a:cs typeface="+mn-cs"/>
              </a:rPr>
              <a:t>. This is a pretty important distinction for a few reasons; both in terms of credibility (like we discussed last week in Wendy’s presentation and in our break-out groups), and in terms of the business models for the various sites…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The user-generated review sites are generally free services that are supported by advertising, which can present a credibility issue. That’s something I am going to talk a little bit more about later. The </a:t>
            </a:r>
            <a:r>
              <a:rPr lang="en-US" sz="1200" kern="1200" baseline="0" dirty="0" err="1" smtClean="0">
                <a:solidFill>
                  <a:schemeClr val="tx1"/>
                </a:solidFill>
                <a:latin typeface="+mn-lt"/>
                <a:ea typeface="+mn-ea"/>
                <a:cs typeface="+mn-cs"/>
              </a:rPr>
              <a:t>curated</a:t>
            </a:r>
            <a:r>
              <a:rPr lang="en-US" sz="1200" kern="1200" baseline="0" dirty="0" smtClean="0">
                <a:solidFill>
                  <a:schemeClr val="tx1"/>
                </a:solidFill>
                <a:latin typeface="+mn-lt"/>
                <a:ea typeface="+mn-ea"/>
                <a:cs typeface="+mn-cs"/>
              </a:rPr>
              <a:t> sites are typically subscription-based and often include accreditation or some other means of verification that provide additional authenticity to the information. Some examples of </a:t>
            </a:r>
            <a:r>
              <a:rPr lang="en-US" sz="1200" kern="1200" baseline="0" dirty="0" err="1" smtClean="0">
                <a:solidFill>
                  <a:schemeClr val="tx1"/>
                </a:solidFill>
                <a:latin typeface="+mn-lt"/>
                <a:ea typeface="+mn-ea"/>
                <a:cs typeface="+mn-cs"/>
              </a:rPr>
              <a:t>curated</a:t>
            </a:r>
            <a:r>
              <a:rPr lang="en-US" sz="1200" kern="1200" baseline="0" dirty="0" smtClean="0">
                <a:solidFill>
                  <a:schemeClr val="tx1"/>
                </a:solidFill>
                <a:latin typeface="+mn-lt"/>
                <a:ea typeface="+mn-ea"/>
                <a:cs typeface="+mn-cs"/>
              </a:rPr>
              <a:t> sites are Angie’s List and the Better Business Bureau.</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I decided to focus on Yelp, because they are one of the biggest players in this space, and because they are preparing for an IPO, there is a lot of public data available about them right now.</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I’ll also look briefly at Google Places, to compare some of the different features they offer…</a:t>
            </a:r>
          </a:p>
        </p:txBody>
      </p:sp>
      <p:sp>
        <p:nvSpPr>
          <p:cNvPr id="4" name="Slide Number Placeholder 3"/>
          <p:cNvSpPr>
            <a:spLocks noGrp="1"/>
          </p:cNvSpPr>
          <p:nvPr>
            <p:ph type="sldNum" sz="quarter" idx="10"/>
          </p:nvPr>
        </p:nvSpPr>
        <p:spPr/>
        <p:txBody>
          <a:bodyPr/>
          <a:lstStyle/>
          <a:p>
            <a:fld id="{6E4FC21F-BA23-364F-B3E6-41A30DD9E490}"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Yelp was founded in 2004 in San Francisco as a local review site for the San Francisco Bay Area.</a:t>
            </a:r>
          </a:p>
          <a:p>
            <a:endParaRPr lang="en-US" dirty="0" smtClean="0"/>
          </a:p>
          <a:p>
            <a:r>
              <a:rPr lang="en-US" dirty="0" smtClean="0"/>
              <a:t>It now</a:t>
            </a:r>
            <a:r>
              <a:rPr lang="en-US" baseline="0" dirty="0" smtClean="0"/>
              <a:t> covers every major metropolitan area in the United States and Canada, and has been expanding in Europe and Australia. They currently have reviews for the UK, Ireland, France, Germany, Austria, The Netherlands, Spain, Italy, Switzerland, and others…</a:t>
            </a:r>
          </a:p>
          <a:p>
            <a:endParaRPr lang="en-US" baseline="0" dirty="0" smtClean="0"/>
          </a:p>
          <a:p>
            <a:r>
              <a:rPr lang="en-US" baseline="0" dirty="0" smtClean="0"/>
              <a:t>Yelp is a free service for users and is supported by advertising. This leads to some controversy, which I will get to in a little bit…</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Yelp also pioneered the idea of “social incentives” to get people to participate and write reviews. They confer “elite status” for the most prolific reviewers and offer them rewards, prizes, and invitations to special events…</a:t>
            </a:r>
          </a:p>
        </p:txBody>
      </p:sp>
      <p:sp>
        <p:nvSpPr>
          <p:cNvPr id="4" name="Slide Number Placeholder 3"/>
          <p:cNvSpPr>
            <a:spLocks noGrp="1"/>
          </p:cNvSpPr>
          <p:nvPr>
            <p:ph type="sldNum" sz="quarter" idx="10"/>
          </p:nvPr>
        </p:nvSpPr>
        <p:spPr/>
        <p:txBody>
          <a:bodyPr/>
          <a:lstStyle/>
          <a:p>
            <a:fld id="{6E4FC21F-BA23-364F-B3E6-41A30DD9E490}"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Some interesting</a:t>
            </a:r>
            <a:r>
              <a:rPr lang="en-US" baseline="0" dirty="0" smtClean="0"/>
              <a:t> stats about Yelp…</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As of December 31, 2011;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The site had reached 25 Million cumulative reviews since its inception.</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And they have reviews in just about every business category.</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The largest categories are Shopping and Restaurants (at 23% and 22% respectively), followed by Home and Local Services (10%), Beauty &amp; Fitness, Arts and Entertainment, Health, Auto, Nightlife, Travel and Hotel, and others…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Locally,</a:t>
            </a:r>
            <a:r>
              <a:rPr lang="en-US" sz="1200" kern="1200" baseline="0" dirty="0" smtClean="0">
                <a:solidFill>
                  <a:schemeClr val="tx1"/>
                </a:solidFill>
                <a:latin typeface="+mn-lt"/>
                <a:ea typeface="+mn-ea"/>
                <a:cs typeface="+mn-cs"/>
              </a:rPr>
              <a:t> i</a:t>
            </a:r>
            <a:r>
              <a:rPr lang="en-US" sz="1200" kern="1200" dirty="0" smtClean="0">
                <a:solidFill>
                  <a:schemeClr val="tx1"/>
                </a:solidFill>
                <a:latin typeface="+mn-lt"/>
                <a:ea typeface="+mn-ea"/>
                <a:cs typeface="+mn-cs"/>
              </a:rPr>
              <a:t>n</a:t>
            </a:r>
            <a:r>
              <a:rPr lang="en-US" sz="1200" kern="1200" baseline="0" dirty="0" smtClean="0">
                <a:solidFill>
                  <a:schemeClr val="tx1"/>
                </a:solidFill>
                <a:latin typeface="+mn-lt"/>
                <a:ea typeface="+mn-ea"/>
                <a:cs typeface="+mn-cs"/>
              </a:rPr>
              <a:t> Seattle, for example, they have over 60,000 reviews, including approximately 70% of the city’s restaurants.</a:t>
            </a:r>
          </a:p>
          <a:p>
            <a:endParaRPr lang="en-US" sz="1200" kern="1200" baseline="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Just to compare, the Seattle Times has</a:t>
            </a:r>
            <a:r>
              <a:rPr lang="en-US" sz="1200" kern="1200" baseline="0" dirty="0" smtClean="0">
                <a:solidFill>
                  <a:schemeClr val="tx1"/>
                </a:solidFill>
                <a:latin typeface="+mn-lt"/>
                <a:ea typeface="+mn-ea"/>
                <a:cs typeface="+mn-cs"/>
              </a:rPr>
              <a:t> reviews for only 5% of Seattle Restaurants, and Food and Wine Magazine has reviews for less than 1% of Seattle restaurants…</a:t>
            </a: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6E4FC21F-BA23-364F-B3E6-41A30DD9E490}"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As of December 31, 2011, Yelp was averaging 66 Million unique visitors per month.</a:t>
            </a:r>
          </a:p>
          <a:p>
            <a:endParaRPr lang="en-US" baseline="0" dirty="0" smtClean="0"/>
          </a:p>
          <a:p>
            <a:r>
              <a:rPr lang="en-US" baseline="0" dirty="0" smtClean="0"/>
              <a:t>5.7 Million of those were accessing Yelp on a mobile device.</a:t>
            </a:r>
          </a:p>
          <a:p>
            <a:endParaRPr lang="en-US" baseline="0" dirty="0" smtClean="0"/>
          </a:p>
          <a:p>
            <a:r>
              <a:rPr lang="en-US" baseline="0" dirty="0" smtClean="0"/>
              <a:t>And those mobile users account for nearly 40% of Yelp’s search traffic. I thought that stat was really interesting. It’s probably a bigger conversation for a different day but it’s something to think about really for any web or social media strategy – it’s really important to understand how your audience is accessing your site (either on a computer, or a mobile device) and how that affects the way they interact with your site; in this case, users on the computer are doing more “browsing,” and mobile users are doing more “searching”…</a:t>
            </a:r>
          </a:p>
          <a:p>
            <a:endParaRPr lang="en-US" baseline="0" dirty="0" smtClean="0"/>
          </a:p>
          <a:p>
            <a:r>
              <a:rPr lang="en-US" baseline="0" dirty="0" smtClean="0"/>
              <a:t>The Yelp user demographics are also interesting. According to Yelp, their users skew younger; 42% are in the 18-34 age range (which is not at all surprising), and they’re also wealthier; I was a little surprised to see that 64% of their users earn a household income of greater than $100,000.00. And 36% actually earn greater than $150,000.00!</a:t>
            </a:r>
          </a:p>
          <a:p>
            <a:endParaRPr lang="en-US" baseline="0" dirty="0" smtClean="0"/>
          </a:p>
          <a:p>
            <a:r>
              <a:rPr lang="en-US" baseline="0" dirty="0" smtClean="0"/>
              <a:t>Another interesting fact is that 80% of all of the reviews on Yelp are 3-stars or higher. And that goes back to what we were talking about last week in terms of credibility of web reviews. Everyone seemed to think that negative reviews were more prevalent online, but if you believe Yelp, that’s not necessarily the case.</a:t>
            </a:r>
          </a:p>
        </p:txBody>
      </p:sp>
      <p:sp>
        <p:nvSpPr>
          <p:cNvPr id="4" name="Slide Number Placeholder 3"/>
          <p:cNvSpPr>
            <a:spLocks noGrp="1"/>
          </p:cNvSpPr>
          <p:nvPr>
            <p:ph type="sldNum" sz="quarter" idx="10"/>
          </p:nvPr>
        </p:nvSpPr>
        <p:spPr/>
        <p:txBody>
          <a:bodyPr/>
          <a:lstStyle/>
          <a:p>
            <a:fld id="{6E4FC21F-BA23-364F-B3E6-41A30DD9E490}"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Harvard Business School did a study last year</a:t>
            </a:r>
            <a:r>
              <a:rPr lang="en-US" sz="1200" kern="1200" baseline="0" dirty="0" smtClean="0">
                <a:solidFill>
                  <a:schemeClr val="tx1"/>
                </a:solidFill>
                <a:latin typeface="+mn-lt"/>
                <a:ea typeface="+mn-ea"/>
                <a:cs typeface="+mn-cs"/>
              </a:rPr>
              <a:t> and they</a:t>
            </a:r>
            <a:r>
              <a:rPr lang="en-US" sz="1200" kern="1200" dirty="0" smtClean="0">
                <a:solidFill>
                  <a:schemeClr val="tx1"/>
                </a:solidFill>
                <a:latin typeface="+mn-lt"/>
                <a:ea typeface="+mn-ea"/>
                <a:cs typeface="+mn-cs"/>
              </a:rPr>
              <a:t> found a direct correlation between a local restaurant’s Yelp reviews and its revenue...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study, coincidentally, looked at Seattle area restaurants.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They compared data from 3,582 restaurants and looked at the restaurants’ Yelp ratings and their revenue from 2003-2009.</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study found that an increase of one star (on Yelps five star rating scale) leads directly to a 5% to 9% increase in revenue!</a:t>
            </a:r>
          </a:p>
          <a:p>
            <a:endParaRPr lang="en-US" sz="12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Not that Yelp hasn’t been without controversy…</a:t>
            </a:r>
            <a:endParaRPr lang="en-US" dirty="0" smtClean="0"/>
          </a:p>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6E4FC21F-BA23-364F-B3E6-41A30DD9E490}"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There has</a:t>
            </a:r>
            <a:r>
              <a:rPr lang="en-US" baseline="0" dirty="0" smtClean="0"/>
              <a:t> been considerable backlash surrounding Yelp over the years.</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Some small businesses have complained that Yelpers do tend to skew more negative. This sign is from a San Francisco area coffee shop that apparently had one too many negative reviews on Yelp!</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The biggest and most common accusation though, is that Yelp is manipulating reviews in favor of the businesses that advertise on the site. Several small businesses have said that Yelp advertising sales reps have contacted them and promised to hide bad reviews or move them down in the search results if the business buys advertising packages on the site. Yelp has consistently denied it, but several businesses have accused Yelp of extortion and fraud. A handful of lawsuits have been filed but they have all been either thrown out, or settled outside of court so its hard to tell what’s really going on…</a:t>
            </a:r>
            <a:endParaRPr lang="en-US" dirty="0" smtClean="0"/>
          </a:p>
          <a:p>
            <a:endParaRPr lang="en-US" dirty="0"/>
          </a:p>
        </p:txBody>
      </p:sp>
      <p:sp>
        <p:nvSpPr>
          <p:cNvPr id="4" name="Slide Number Placeholder 3"/>
          <p:cNvSpPr>
            <a:spLocks noGrp="1"/>
          </p:cNvSpPr>
          <p:nvPr>
            <p:ph type="sldNum" sz="quarter" idx="10"/>
          </p:nvPr>
        </p:nvSpPr>
        <p:spPr/>
        <p:txBody>
          <a:bodyPr/>
          <a:lstStyle/>
          <a:p>
            <a:fld id="{6E4FC21F-BA23-364F-B3E6-41A30DD9E490}"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response</a:t>
            </a:r>
            <a:r>
              <a:rPr lang="en-US" baseline="0" dirty="0" smtClean="0"/>
              <a:t> to these accusations, and questions about the credibility of reviews on the site, Yelp released this video to try to explain how its reviews are filtered.</a:t>
            </a:r>
            <a:endParaRPr lang="en-US" dirty="0"/>
          </a:p>
        </p:txBody>
      </p:sp>
      <p:sp>
        <p:nvSpPr>
          <p:cNvPr id="4" name="Slide Number Placeholder 3"/>
          <p:cNvSpPr>
            <a:spLocks noGrp="1"/>
          </p:cNvSpPr>
          <p:nvPr>
            <p:ph type="sldNum" sz="quarter" idx="10"/>
          </p:nvPr>
        </p:nvSpPr>
        <p:spPr/>
        <p:txBody>
          <a:bodyPr/>
          <a:lstStyle/>
          <a:p>
            <a:fld id="{6E4FC21F-BA23-364F-B3E6-41A30DD9E490}"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45F1F0A-0C8A-084C-B8AD-3D5FAF29B869}" type="datetimeFigureOut">
              <a:rPr lang="en-US" smtClean="0"/>
              <a:pPr/>
              <a:t>2/29/12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2B1E17-9551-2E45-9BB1-D3D55E50357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45F1F0A-0C8A-084C-B8AD-3D5FAF29B869}" type="datetimeFigureOut">
              <a:rPr lang="en-US" smtClean="0"/>
              <a:pPr/>
              <a:t>2/29/12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2B1E17-9551-2E45-9BB1-D3D55E50357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45F1F0A-0C8A-084C-B8AD-3D5FAF29B869}" type="datetimeFigureOut">
              <a:rPr lang="en-US" smtClean="0"/>
              <a:pPr/>
              <a:t>2/29/12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2B1E17-9551-2E45-9BB1-D3D55E50357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45F1F0A-0C8A-084C-B8AD-3D5FAF29B869}" type="datetimeFigureOut">
              <a:rPr lang="en-US" smtClean="0"/>
              <a:pPr/>
              <a:t>2/29/12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2B1E17-9551-2E45-9BB1-D3D55E50357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45F1F0A-0C8A-084C-B8AD-3D5FAF29B869}" type="datetimeFigureOut">
              <a:rPr lang="en-US" smtClean="0"/>
              <a:pPr/>
              <a:t>2/29/12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2B1E17-9551-2E45-9BB1-D3D55E50357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45F1F0A-0C8A-084C-B8AD-3D5FAF29B869}" type="datetimeFigureOut">
              <a:rPr lang="en-US" smtClean="0"/>
              <a:pPr/>
              <a:t>2/29/12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2B1E17-9551-2E45-9BB1-D3D55E50357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45F1F0A-0C8A-084C-B8AD-3D5FAF29B869}" type="datetimeFigureOut">
              <a:rPr lang="en-US" smtClean="0"/>
              <a:pPr/>
              <a:t>2/29/12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92B1E17-9551-2E45-9BB1-D3D55E50357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45F1F0A-0C8A-084C-B8AD-3D5FAF29B869}" type="datetimeFigureOut">
              <a:rPr lang="en-US" smtClean="0"/>
              <a:pPr/>
              <a:t>2/29/12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92B1E17-9551-2E45-9BB1-D3D55E50357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5F1F0A-0C8A-084C-B8AD-3D5FAF29B869}" type="datetimeFigureOut">
              <a:rPr lang="en-US" smtClean="0"/>
              <a:pPr/>
              <a:t>2/29/12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92B1E17-9551-2E45-9BB1-D3D55E50357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5F1F0A-0C8A-084C-B8AD-3D5FAF29B869}" type="datetimeFigureOut">
              <a:rPr lang="en-US" smtClean="0"/>
              <a:pPr/>
              <a:t>2/29/12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2B1E17-9551-2E45-9BB1-D3D55E50357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5F1F0A-0C8A-084C-B8AD-3D5FAF29B869}" type="datetimeFigureOut">
              <a:rPr lang="en-US" smtClean="0"/>
              <a:pPr/>
              <a:t>2/29/12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2B1E17-9551-2E45-9BB1-D3D55E50357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5F1F0A-0C8A-084C-B8AD-3D5FAF29B869}" type="datetimeFigureOut">
              <a:rPr lang="en-US" smtClean="0"/>
              <a:pPr/>
              <a:t>2/29/12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2B1E17-9551-2E45-9BB1-D3D55E50357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image" Target="../media/image5.gif"/><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5.gi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5.gi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1" Type="http://schemas.openxmlformats.org/officeDocument/2006/relationships/hyperlink" Target="http://www.websitemagazine.com/content/blogs/posts/archive/2011/03/25/20-user-review-websites-critical-to-small-business.aspx" TargetMode="External"/><Relationship Id="rId12" Type="http://schemas.openxmlformats.org/officeDocument/2006/relationships/hyperlink" Target="http://www.wolf-howl.com/socialmedia/react-negative-social-media-reviews/" TargetMode="External"/><Relationship Id="rId13" Type="http://schemas.openxmlformats.org/officeDocument/2006/relationships/hyperlink" Target="http://www.marketingzen.com/online-business-review-sites/" TargetMode="External"/><Relationship Id="rId14" Type="http://schemas.openxmlformats.org/officeDocument/2006/relationships/hyperlink" Target="http://mashable.com/2010/08/04/google-place-pages-reviews-response/" TargetMode="External"/><Relationship Id="rId15" Type="http://schemas.openxmlformats.org/officeDocument/2006/relationships/hyperlink" Target="http://www.bbb.org/us/" TargetMode="External"/><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hyperlink" Target="http://blogs.wsj.com/digits/2010/03/17/small-businesses-join-lawsuit-against-yelp/tab/article/" TargetMode="External"/><Relationship Id="rId4" Type="http://schemas.openxmlformats.org/officeDocument/2006/relationships/hyperlink" Target="http://www.businessinsider.com/this-chart-explains-why-yelp-may-never-make-a-profit-2011-11" TargetMode="External"/><Relationship Id="rId5" Type="http://schemas.openxmlformats.org/officeDocument/2006/relationships/hyperlink" Target="http://blogs.hbr.org/cs/2011/12/yelp_is_leaving_chains_behind.html" TargetMode="External"/><Relationship Id="rId6" Type="http://schemas.openxmlformats.org/officeDocument/2006/relationships/hyperlink" Target="http://blogs.hbr.org/cs/2011/11/yelps_ipo_will_test_the.html" TargetMode="External"/><Relationship Id="rId7" Type="http://schemas.openxmlformats.org/officeDocument/2006/relationships/hyperlink" Target="http://www.hbs.edu/research/pdf/12-016.pdf" TargetMode="External"/><Relationship Id="rId8" Type="http://schemas.openxmlformats.org/officeDocument/2006/relationships/hyperlink" Target="http://officialblog.yelp.com/2010/03/yelp-review-filter-explained.html" TargetMode="External"/><Relationship Id="rId9" Type="http://schemas.openxmlformats.org/officeDocument/2006/relationships/hyperlink" Target="http://www.yelp.com/html/pdf/Snapshot_Q4_2011_en.pdf" TargetMode="External"/><Relationship Id="rId10" Type="http://schemas.openxmlformats.org/officeDocument/2006/relationships/hyperlink" Target="http://smallbiztrends.com/2011/02/yelp-data-shows-power-mobile-marketing.html" TargetMode="External"/></Relationships>
</file>

<file path=ppt/slides/_rels/slide2.xml.rels><?xml version="1.0" encoding="UTF-8" standalone="yes"?>
<Relationships xmlns="http://schemas.openxmlformats.org/package/2006/relationships"><Relationship Id="rId11" Type="http://schemas.openxmlformats.org/officeDocument/2006/relationships/image" Target="../media/image9.png"/><Relationship Id="rId12" Type="http://schemas.openxmlformats.org/officeDocument/2006/relationships/image" Target="../media/image10.jpeg"/><Relationship Id="rId13" Type="http://schemas.openxmlformats.org/officeDocument/2006/relationships/image" Target="../media/image11.jpeg"/><Relationship Id="rId14" Type="http://schemas.openxmlformats.org/officeDocument/2006/relationships/image" Target="../media/image12.jpeg"/><Relationship Id="rId15" Type="http://schemas.openxmlformats.org/officeDocument/2006/relationships/image" Target="../media/image13.jpeg"/><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jpeg"/><Relationship Id="rId4" Type="http://schemas.openxmlformats.org/officeDocument/2006/relationships/image" Target="../media/image2.jpeg"/><Relationship Id="rId5" Type="http://schemas.openxmlformats.org/officeDocument/2006/relationships/image" Target="../media/image3.jpeg"/><Relationship Id="rId6" Type="http://schemas.openxmlformats.org/officeDocument/2006/relationships/image" Target="../media/image4.png"/><Relationship Id="rId7" Type="http://schemas.openxmlformats.org/officeDocument/2006/relationships/image" Target="../media/image5.gif"/><Relationship Id="rId8" Type="http://schemas.openxmlformats.org/officeDocument/2006/relationships/image" Target="../media/image6.jpeg"/><Relationship Id="rId9" Type="http://schemas.openxmlformats.org/officeDocument/2006/relationships/image" Target="../media/image7.png"/><Relationship Id="rId10" Type="http://schemas.openxmlformats.org/officeDocument/2006/relationships/image" Target="../media/image8.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hyperlink" Target="http://youtu.be/Dqi-jjbEKcs" TargetMode="External"/><Relationship Id="rId4" Type="http://schemas.openxmlformats.org/officeDocument/2006/relationships/image" Target="../media/image13.jpe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Business Reviews</a:t>
            </a:r>
            <a:endParaRPr lang="en-US" dirty="0"/>
          </a:p>
        </p:txBody>
      </p:sp>
      <p:sp>
        <p:nvSpPr>
          <p:cNvPr id="3" name="Subtitle 2"/>
          <p:cNvSpPr>
            <a:spLocks noGrp="1"/>
          </p:cNvSpPr>
          <p:nvPr>
            <p:ph type="subTitle" idx="1"/>
          </p:nvPr>
        </p:nvSpPr>
        <p:spPr/>
        <p:txBody>
          <a:bodyPr/>
          <a:lstStyle/>
          <a:p>
            <a:r>
              <a:rPr lang="en-US" dirty="0" smtClean="0"/>
              <a:t>February 29, 2012</a:t>
            </a:r>
          </a:p>
          <a:p>
            <a:r>
              <a:rPr lang="en-US" dirty="0" smtClean="0"/>
              <a:t>Josh Friedman</a:t>
            </a:r>
          </a:p>
          <a:p>
            <a:r>
              <a:rPr lang="en-US" dirty="0" smtClean="0"/>
              <a:t>UWSMC – SOC MED 200</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Content Placeholder 3" descr="Yelp_Logo.jpg"/>
          <p:cNvPicPr>
            <a:picLocks noGrp="1" noChangeAspect="1"/>
          </p:cNvPicPr>
          <p:nvPr>
            <p:ph idx="1"/>
          </p:nvPr>
        </p:nvPicPr>
        <p:blipFill>
          <a:blip r:embed="rId3"/>
          <a:srcRect l="-4" r="-4"/>
          <a:stretch>
            <a:fillRect/>
          </a:stretch>
        </p:blipFill>
        <p:spPr>
          <a:xfrm>
            <a:off x="1020483" y="176825"/>
            <a:ext cx="2838128" cy="1560861"/>
          </a:xfrm>
        </p:spPr>
      </p:pic>
      <p:sp>
        <p:nvSpPr>
          <p:cNvPr id="5" name="TextBox 4"/>
          <p:cNvSpPr txBox="1"/>
          <p:nvPr/>
        </p:nvSpPr>
        <p:spPr>
          <a:xfrm>
            <a:off x="4115808" y="675151"/>
            <a:ext cx="663563" cy="584776"/>
          </a:xfrm>
          <a:prstGeom prst="rect">
            <a:avLst/>
          </a:prstGeom>
          <a:noFill/>
        </p:spPr>
        <p:txBody>
          <a:bodyPr wrap="none" rtlCol="0">
            <a:spAutoFit/>
          </a:bodyPr>
          <a:lstStyle/>
          <a:p>
            <a:r>
              <a:rPr lang="en-US" sz="3200" dirty="0" smtClean="0"/>
              <a:t>Vs.</a:t>
            </a:r>
            <a:endParaRPr lang="en-US" sz="3200" dirty="0"/>
          </a:p>
        </p:txBody>
      </p:sp>
      <p:pic>
        <p:nvPicPr>
          <p:cNvPr id="7" name="Picture 6" descr="google-places-logo-square.gif"/>
          <p:cNvPicPr>
            <a:picLocks noChangeAspect="1"/>
          </p:cNvPicPr>
          <p:nvPr/>
        </p:nvPicPr>
        <p:blipFill>
          <a:blip r:embed="rId4"/>
          <a:stretch>
            <a:fillRect/>
          </a:stretch>
        </p:blipFill>
        <p:spPr>
          <a:xfrm>
            <a:off x="5351592" y="49062"/>
            <a:ext cx="1894473" cy="1656474"/>
          </a:xfrm>
          <a:prstGeom prst="rect">
            <a:avLst/>
          </a:prstGeom>
        </p:spPr>
      </p:pic>
      <p:sp>
        <p:nvSpPr>
          <p:cNvPr id="8" name="TextBox 7"/>
          <p:cNvSpPr txBox="1"/>
          <p:nvPr/>
        </p:nvSpPr>
        <p:spPr>
          <a:xfrm>
            <a:off x="996796" y="1816475"/>
            <a:ext cx="7234814" cy="4893647"/>
          </a:xfrm>
          <a:prstGeom prst="rect">
            <a:avLst/>
          </a:prstGeom>
          <a:noFill/>
        </p:spPr>
        <p:txBody>
          <a:bodyPr wrap="square" rtlCol="0">
            <a:spAutoFit/>
          </a:bodyPr>
          <a:lstStyle/>
          <a:p>
            <a:pPr>
              <a:buFont typeface="Arial"/>
              <a:buChar char="•"/>
            </a:pPr>
            <a:endParaRPr lang="en-US" sz="2400" dirty="0" smtClean="0"/>
          </a:p>
          <a:p>
            <a:pPr>
              <a:buFont typeface="Arial"/>
              <a:buChar char="•"/>
            </a:pPr>
            <a:r>
              <a:rPr lang="en-US" sz="2400" dirty="0" smtClean="0"/>
              <a:t>Customized Reviews</a:t>
            </a:r>
          </a:p>
          <a:p>
            <a:pPr>
              <a:buFont typeface="Arial"/>
              <a:buChar char="•"/>
            </a:pPr>
            <a:endParaRPr lang="en-US" sz="2400" dirty="0" smtClean="0"/>
          </a:p>
          <a:p>
            <a:pPr>
              <a:buFont typeface="Arial"/>
              <a:buChar char="•"/>
            </a:pPr>
            <a:r>
              <a:rPr lang="en-US" sz="2400" dirty="0" smtClean="0"/>
              <a:t>Business Features</a:t>
            </a:r>
          </a:p>
          <a:p>
            <a:pPr>
              <a:buFont typeface="Arial"/>
              <a:buChar char="•"/>
            </a:pPr>
            <a:endParaRPr lang="en-US" sz="2400" dirty="0" smtClean="0"/>
          </a:p>
          <a:p>
            <a:pPr>
              <a:buFont typeface="Arial"/>
              <a:buChar char="•"/>
            </a:pPr>
            <a:r>
              <a:rPr lang="en-US" sz="2400" dirty="0" smtClean="0"/>
              <a:t>Insights</a:t>
            </a:r>
          </a:p>
          <a:p>
            <a:endParaRPr lang="en-US" sz="2400" dirty="0" smtClean="0"/>
          </a:p>
          <a:p>
            <a:endParaRPr lang="en-US" sz="2400" dirty="0" smtClean="0"/>
          </a:p>
          <a:p>
            <a:pPr>
              <a:buFont typeface="Arial"/>
              <a:buChar char="•"/>
            </a:pPr>
            <a:endParaRPr lang="en-US" sz="2400" dirty="0" smtClean="0"/>
          </a:p>
          <a:p>
            <a:endParaRPr lang="en-US" sz="2400" dirty="0"/>
          </a:p>
          <a:p>
            <a:endParaRPr lang="en-US" sz="2400" dirty="0" smtClean="0"/>
          </a:p>
          <a:p>
            <a:endParaRPr lang="en-US" sz="2400" dirty="0" smtClean="0"/>
          </a:p>
          <a:p>
            <a:pPr>
              <a:buFont typeface="Arial"/>
              <a:buChar char="•"/>
            </a:pPr>
            <a:endParaRPr lang="en-US" sz="24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a:t>Users</a:t>
            </a:r>
          </a:p>
          <a:p>
            <a:pPr lvl="1"/>
            <a:r>
              <a:rPr lang="en-US" dirty="0"/>
              <a:t>Ratings</a:t>
            </a:r>
          </a:p>
          <a:p>
            <a:pPr lvl="1"/>
            <a:r>
              <a:rPr lang="en-US" dirty="0"/>
              <a:t>Reviews</a:t>
            </a:r>
          </a:p>
          <a:p>
            <a:pPr lvl="1"/>
            <a:r>
              <a:rPr lang="en-US" dirty="0"/>
              <a:t>“Smart” Recommendations</a:t>
            </a:r>
          </a:p>
          <a:p>
            <a:pPr lvl="2"/>
            <a:r>
              <a:rPr lang="en-US" dirty="0"/>
              <a:t>Google</a:t>
            </a:r>
            <a:r>
              <a:rPr lang="en-US" dirty="0" smtClean="0"/>
              <a:t>+</a:t>
            </a:r>
          </a:p>
          <a:p>
            <a:pPr lvl="2"/>
            <a:r>
              <a:rPr lang="en-US" dirty="0" smtClean="0"/>
              <a:t>Search History</a:t>
            </a:r>
          </a:p>
          <a:p>
            <a:pPr lvl="2"/>
            <a:r>
              <a:rPr lang="en-US" dirty="0"/>
              <a:t>L</a:t>
            </a:r>
            <a:r>
              <a:rPr lang="en-US" dirty="0" smtClean="0"/>
              <a:t>ocation/Google maps</a:t>
            </a:r>
            <a:endParaRPr lang="en-US" dirty="0"/>
          </a:p>
        </p:txBody>
      </p:sp>
      <p:pic>
        <p:nvPicPr>
          <p:cNvPr id="4" name="Picture 3" descr="google-places-logo-square.gif"/>
          <p:cNvPicPr>
            <a:picLocks noChangeAspect="1"/>
          </p:cNvPicPr>
          <p:nvPr/>
        </p:nvPicPr>
        <p:blipFill>
          <a:blip r:embed="rId3"/>
          <a:stretch>
            <a:fillRect/>
          </a:stretch>
        </p:blipFill>
        <p:spPr>
          <a:xfrm>
            <a:off x="3711705" y="241962"/>
            <a:ext cx="1894473" cy="1656474"/>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lvl="0"/>
            <a:r>
              <a:rPr lang="en-US" dirty="0"/>
              <a:t>Business</a:t>
            </a:r>
          </a:p>
          <a:p>
            <a:pPr lvl="1"/>
            <a:r>
              <a:rPr lang="en-US" dirty="0"/>
              <a:t>Listing</a:t>
            </a:r>
          </a:p>
          <a:p>
            <a:pPr lvl="2"/>
            <a:r>
              <a:rPr lang="en-US" dirty="0"/>
              <a:t>Google search results</a:t>
            </a:r>
          </a:p>
          <a:p>
            <a:pPr lvl="2"/>
            <a:r>
              <a:rPr lang="en-US" dirty="0"/>
              <a:t>Google Maps</a:t>
            </a:r>
          </a:p>
          <a:p>
            <a:pPr lvl="1"/>
            <a:r>
              <a:rPr lang="en-US" dirty="0"/>
              <a:t>Content (photos, videos, menus, etc.)</a:t>
            </a:r>
          </a:p>
          <a:p>
            <a:pPr lvl="1"/>
            <a:r>
              <a:rPr lang="en-US" dirty="0"/>
              <a:t>Offers/coupons/promotions</a:t>
            </a:r>
          </a:p>
          <a:p>
            <a:pPr lvl="1"/>
            <a:r>
              <a:rPr lang="en-US" dirty="0"/>
              <a:t>Respond to reviews</a:t>
            </a:r>
            <a:endParaRPr lang="en-US" dirty="0" smtClean="0"/>
          </a:p>
          <a:p>
            <a:pPr lvl="1"/>
            <a:r>
              <a:rPr lang="en-US" dirty="0" smtClean="0"/>
              <a:t>Insights</a:t>
            </a:r>
          </a:p>
          <a:p>
            <a:pPr lvl="1"/>
            <a:r>
              <a:rPr lang="en-US" dirty="0" smtClean="0"/>
              <a:t>Targeted </a:t>
            </a:r>
            <a:r>
              <a:rPr lang="en-US" dirty="0"/>
              <a:t>advertising (Google </a:t>
            </a:r>
            <a:r>
              <a:rPr lang="en-US" dirty="0" err="1"/>
              <a:t>Adwords</a:t>
            </a:r>
            <a:r>
              <a:rPr lang="en-US" dirty="0"/>
              <a:t>)</a:t>
            </a:r>
          </a:p>
          <a:p>
            <a:pPr lvl="1"/>
            <a:r>
              <a:rPr lang="en-US" dirty="0"/>
              <a:t>Other Google services for business</a:t>
            </a:r>
          </a:p>
          <a:p>
            <a:endParaRPr lang="en-US" dirty="0"/>
          </a:p>
        </p:txBody>
      </p:sp>
      <p:pic>
        <p:nvPicPr>
          <p:cNvPr id="4" name="Picture 3" descr="google-places-logo-square.gif"/>
          <p:cNvPicPr>
            <a:picLocks noChangeAspect="1"/>
          </p:cNvPicPr>
          <p:nvPr/>
        </p:nvPicPr>
        <p:blipFill>
          <a:blip r:embed="rId3"/>
          <a:stretch>
            <a:fillRect/>
          </a:stretch>
        </p:blipFill>
        <p:spPr>
          <a:xfrm>
            <a:off x="3711705" y="241962"/>
            <a:ext cx="1894473" cy="1656474"/>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26925"/>
            <a:ext cx="8229600" cy="4525963"/>
          </a:xfrm>
        </p:spPr>
        <p:txBody>
          <a:bodyPr/>
          <a:lstStyle/>
          <a:p>
            <a:pPr>
              <a:buNone/>
            </a:pPr>
            <a:r>
              <a:rPr lang="en-US" b="1" dirty="0" smtClean="0"/>
              <a:t>   </a:t>
            </a:r>
          </a:p>
          <a:p>
            <a:pPr>
              <a:buNone/>
            </a:pPr>
            <a:endParaRPr lang="en-US" b="1" dirty="0" smtClean="0"/>
          </a:p>
          <a:p>
            <a:pPr>
              <a:buNone/>
            </a:pPr>
            <a:r>
              <a:rPr lang="en-US" b="1" dirty="0" smtClean="0"/>
              <a:t>  “</a:t>
            </a:r>
            <a:r>
              <a:rPr lang="en-US" b="1" dirty="0"/>
              <a:t>Not participating doesn’t make people stop talking about you. It just means you aren’t part of the conversation…</a:t>
            </a:r>
            <a:r>
              <a:rPr lang="en-US" b="1" dirty="0" smtClean="0"/>
              <a:t>”</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47500" lnSpcReduction="20000"/>
          </a:bodyPr>
          <a:lstStyle/>
          <a:p>
            <a:pPr>
              <a:buNone/>
            </a:pPr>
            <a:r>
              <a:rPr lang="en-US" sz="4211" b="1" dirty="0"/>
              <a:t>Sources</a:t>
            </a:r>
          </a:p>
          <a:p>
            <a:pPr>
              <a:buNone/>
            </a:pPr>
            <a:r>
              <a:rPr lang="en-US" sz="1514" dirty="0"/>
              <a:t> </a:t>
            </a:r>
            <a:endParaRPr lang="en-US" sz="1514" dirty="0" smtClean="0"/>
          </a:p>
          <a:p>
            <a:r>
              <a:rPr lang="en-US" u="sng" dirty="0">
                <a:hlinkClick r:id="rId3"/>
              </a:rPr>
              <a:t>http://blogs.wsj.com/digits/2010/03/17/small-businesses-join-lawsuit-against-yelp/tab/article/</a:t>
            </a:r>
            <a:endParaRPr lang="en-US" dirty="0"/>
          </a:p>
          <a:p>
            <a:r>
              <a:rPr lang="en-US" u="sng" dirty="0">
                <a:hlinkClick r:id="rId4"/>
              </a:rPr>
              <a:t>http://www.businessinsider.com/this-chart-explains-why-yelp-may-never-make-a-profit-2011-11</a:t>
            </a:r>
            <a:endParaRPr lang="en-US" dirty="0"/>
          </a:p>
          <a:p>
            <a:r>
              <a:rPr lang="en-US" u="sng" dirty="0">
                <a:hlinkClick r:id="rId5"/>
              </a:rPr>
              <a:t>http://blogs.hbr.org/cs/2011/12/yelp_is_leaving_chains_behind.html</a:t>
            </a:r>
            <a:endParaRPr lang="en-US" dirty="0"/>
          </a:p>
          <a:p>
            <a:r>
              <a:rPr lang="en-US" u="sng" dirty="0">
                <a:hlinkClick r:id="rId6"/>
              </a:rPr>
              <a:t>http://blogs.hbr.org/cs/2011/11/yelps_ipo_will_test_the.html</a:t>
            </a:r>
            <a:endParaRPr lang="en-US" dirty="0"/>
          </a:p>
          <a:p>
            <a:r>
              <a:rPr lang="en-US" u="sng" dirty="0">
                <a:hlinkClick r:id="rId7"/>
              </a:rPr>
              <a:t>http://www.hbs.edu/research/pdf/12-016.pdf</a:t>
            </a:r>
            <a:endParaRPr lang="en-US" dirty="0"/>
          </a:p>
          <a:p>
            <a:r>
              <a:rPr lang="en-US" u="sng" dirty="0">
                <a:hlinkClick r:id="rId8"/>
              </a:rPr>
              <a:t>http://officialblog.yelp.com/2010/03/yelp-review-filter-explained.html</a:t>
            </a:r>
            <a:endParaRPr lang="en-US" dirty="0"/>
          </a:p>
          <a:p>
            <a:r>
              <a:rPr lang="en-US" u="sng" dirty="0">
                <a:hlinkClick r:id="rId9"/>
              </a:rPr>
              <a:t>http://www.yelp.com/html/pdf/Snapshot_Q4_2011_en.pdf</a:t>
            </a:r>
            <a:endParaRPr lang="en-US" dirty="0"/>
          </a:p>
          <a:p>
            <a:r>
              <a:rPr lang="en-US" u="sng" dirty="0">
                <a:hlinkClick r:id="rId10"/>
              </a:rPr>
              <a:t>http://smallbiztrends.com/2011/02/yelp-data-shows-power-mobile-marketing.html</a:t>
            </a:r>
            <a:endParaRPr lang="en-US" dirty="0"/>
          </a:p>
          <a:p>
            <a:r>
              <a:rPr lang="en-US" u="sng" dirty="0">
                <a:hlinkClick r:id="rId11"/>
              </a:rPr>
              <a:t>http://www.websitemagazine.com/content/blogs/posts/archive/2011/03/25/20-user-review-websites-critical-to-small-business.aspx</a:t>
            </a:r>
            <a:endParaRPr lang="en-US" dirty="0"/>
          </a:p>
          <a:p>
            <a:r>
              <a:rPr lang="en-US" u="sng" dirty="0">
                <a:hlinkClick r:id="rId12"/>
              </a:rPr>
              <a:t>http://www.wolf-howl.com/socialmedia/react-negative-social-media-reviews/</a:t>
            </a:r>
            <a:endParaRPr lang="en-US" dirty="0"/>
          </a:p>
          <a:p>
            <a:r>
              <a:rPr lang="en-US" u="sng" dirty="0">
                <a:hlinkClick r:id="rId13"/>
              </a:rPr>
              <a:t>http://www.marketingzen.com/online-business-review-sites/</a:t>
            </a:r>
            <a:endParaRPr lang="en-US" dirty="0"/>
          </a:p>
          <a:p>
            <a:r>
              <a:rPr lang="en-US" u="sng" dirty="0">
                <a:hlinkClick r:id="rId14"/>
              </a:rPr>
              <a:t>http://mashable.com/2010/08/04/google-place-pages-reviews-response/</a:t>
            </a:r>
            <a:endParaRPr lang="en-US" dirty="0"/>
          </a:p>
          <a:p>
            <a:r>
              <a:rPr lang="en-US" u="sng" dirty="0">
                <a:hlinkClick r:id="rId15"/>
              </a:rPr>
              <a:t>http://www.bbb.org/us</a:t>
            </a:r>
            <a:r>
              <a:rPr lang="en-US" u="sng" dirty="0" smtClean="0">
                <a:hlinkClick r:id="rId15"/>
              </a:rPr>
              <a:t>/</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Business Reviews</a:t>
            </a:r>
            <a:endParaRPr lang="en-US" dirty="0"/>
          </a:p>
        </p:txBody>
      </p:sp>
      <p:pic>
        <p:nvPicPr>
          <p:cNvPr id="4" name="Content Placeholder 3" descr="angies_list_logo.jpg"/>
          <p:cNvPicPr>
            <a:picLocks noGrp="1" noChangeAspect="1"/>
          </p:cNvPicPr>
          <p:nvPr>
            <p:ph idx="1"/>
          </p:nvPr>
        </p:nvPicPr>
        <p:blipFill>
          <a:blip r:embed="rId3"/>
          <a:srcRect t="-29198" b="-29198"/>
          <a:stretch>
            <a:fillRect/>
          </a:stretch>
        </p:blipFill>
        <p:spPr>
          <a:xfrm>
            <a:off x="2849210" y="3772484"/>
            <a:ext cx="2083023" cy="1145582"/>
          </a:xfrm>
        </p:spPr>
      </p:pic>
      <p:pic>
        <p:nvPicPr>
          <p:cNvPr id="5" name="Picture 4" descr="bbb.jpg"/>
          <p:cNvPicPr>
            <a:picLocks noChangeAspect="1"/>
          </p:cNvPicPr>
          <p:nvPr/>
        </p:nvPicPr>
        <p:blipFill>
          <a:blip r:embed="rId4"/>
          <a:stretch>
            <a:fillRect/>
          </a:stretch>
        </p:blipFill>
        <p:spPr>
          <a:xfrm>
            <a:off x="3863014" y="2421490"/>
            <a:ext cx="1494769" cy="1594420"/>
          </a:xfrm>
          <a:prstGeom prst="rect">
            <a:avLst/>
          </a:prstGeom>
        </p:spPr>
      </p:pic>
      <p:pic>
        <p:nvPicPr>
          <p:cNvPr id="6" name="Picture 5" descr="bing_local_logo_business_review_website.jpg"/>
          <p:cNvPicPr>
            <a:picLocks noChangeAspect="1"/>
          </p:cNvPicPr>
          <p:nvPr/>
        </p:nvPicPr>
        <p:blipFill>
          <a:blip r:embed="rId5"/>
          <a:stretch>
            <a:fillRect/>
          </a:stretch>
        </p:blipFill>
        <p:spPr>
          <a:xfrm>
            <a:off x="6414866" y="2114476"/>
            <a:ext cx="2065212" cy="833664"/>
          </a:xfrm>
          <a:prstGeom prst="rect">
            <a:avLst/>
          </a:prstGeom>
        </p:spPr>
      </p:pic>
      <p:pic>
        <p:nvPicPr>
          <p:cNvPr id="7" name="Picture 6" descr="Citysearch_logo.png"/>
          <p:cNvPicPr>
            <a:picLocks noChangeAspect="1"/>
          </p:cNvPicPr>
          <p:nvPr/>
        </p:nvPicPr>
        <p:blipFill>
          <a:blip r:embed="rId6"/>
          <a:stretch>
            <a:fillRect/>
          </a:stretch>
        </p:blipFill>
        <p:spPr>
          <a:xfrm>
            <a:off x="5486399" y="4345275"/>
            <a:ext cx="3289650" cy="866275"/>
          </a:xfrm>
          <a:prstGeom prst="rect">
            <a:avLst/>
          </a:prstGeom>
        </p:spPr>
      </p:pic>
      <p:pic>
        <p:nvPicPr>
          <p:cNvPr id="8" name="Picture 7" descr="google-places-logo-square.gif"/>
          <p:cNvPicPr>
            <a:picLocks noChangeAspect="1"/>
          </p:cNvPicPr>
          <p:nvPr/>
        </p:nvPicPr>
        <p:blipFill>
          <a:blip r:embed="rId7"/>
          <a:stretch>
            <a:fillRect/>
          </a:stretch>
        </p:blipFill>
        <p:spPr>
          <a:xfrm>
            <a:off x="1180068" y="3488277"/>
            <a:ext cx="1678126" cy="1467306"/>
          </a:xfrm>
          <a:prstGeom prst="rect">
            <a:avLst/>
          </a:prstGeom>
        </p:spPr>
      </p:pic>
      <p:pic>
        <p:nvPicPr>
          <p:cNvPr id="9" name="Picture 8" descr="insider-pages-logo.jpg"/>
          <p:cNvPicPr>
            <a:picLocks noChangeAspect="1"/>
          </p:cNvPicPr>
          <p:nvPr/>
        </p:nvPicPr>
        <p:blipFill>
          <a:blip r:embed="rId8"/>
          <a:stretch>
            <a:fillRect/>
          </a:stretch>
        </p:blipFill>
        <p:spPr>
          <a:xfrm>
            <a:off x="3903169" y="1716153"/>
            <a:ext cx="2316145" cy="526923"/>
          </a:xfrm>
          <a:prstGeom prst="rect">
            <a:avLst/>
          </a:prstGeom>
        </p:spPr>
      </p:pic>
      <p:pic>
        <p:nvPicPr>
          <p:cNvPr id="10" name="Picture 9" descr="judysbook-logo.png"/>
          <p:cNvPicPr>
            <a:picLocks noChangeAspect="1"/>
          </p:cNvPicPr>
          <p:nvPr/>
        </p:nvPicPr>
        <p:blipFill>
          <a:blip r:embed="rId9"/>
          <a:stretch>
            <a:fillRect/>
          </a:stretch>
        </p:blipFill>
        <p:spPr>
          <a:xfrm>
            <a:off x="5944196" y="3364699"/>
            <a:ext cx="2076234" cy="619061"/>
          </a:xfrm>
          <a:prstGeom prst="rect">
            <a:avLst/>
          </a:prstGeom>
        </p:spPr>
      </p:pic>
      <p:pic>
        <p:nvPicPr>
          <p:cNvPr id="11" name="Picture 10" descr="localcom_logo.jpg"/>
          <p:cNvPicPr>
            <a:picLocks noChangeAspect="1"/>
          </p:cNvPicPr>
          <p:nvPr/>
        </p:nvPicPr>
        <p:blipFill>
          <a:blip r:embed="rId10"/>
          <a:stretch>
            <a:fillRect/>
          </a:stretch>
        </p:blipFill>
        <p:spPr>
          <a:xfrm>
            <a:off x="659181" y="2442353"/>
            <a:ext cx="2596494" cy="823096"/>
          </a:xfrm>
          <a:prstGeom prst="rect">
            <a:avLst/>
          </a:prstGeom>
        </p:spPr>
      </p:pic>
      <p:pic>
        <p:nvPicPr>
          <p:cNvPr id="12" name="Picture 11" descr="logo-tripadvisor-edible-marketing.png"/>
          <p:cNvPicPr>
            <a:picLocks noChangeAspect="1"/>
          </p:cNvPicPr>
          <p:nvPr/>
        </p:nvPicPr>
        <p:blipFill>
          <a:blip r:embed="rId11"/>
          <a:stretch>
            <a:fillRect/>
          </a:stretch>
        </p:blipFill>
        <p:spPr>
          <a:xfrm>
            <a:off x="4786479" y="5275850"/>
            <a:ext cx="2140571" cy="1003172"/>
          </a:xfrm>
          <a:prstGeom prst="rect">
            <a:avLst/>
          </a:prstGeom>
        </p:spPr>
      </p:pic>
      <p:pic>
        <p:nvPicPr>
          <p:cNvPr id="13" name="Picture 12" descr="MerchantCircle Logo.jpg"/>
          <p:cNvPicPr>
            <a:picLocks noChangeAspect="1"/>
          </p:cNvPicPr>
          <p:nvPr/>
        </p:nvPicPr>
        <p:blipFill>
          <a:blip r:embed="rId12"/>
          <a:stretch>
            <a:fillRect/>
          </a:stretch>
        </p:blipFill>
        <p:spPr>
          <a:xfrm>
            <a:off x="6927050" y="5100258"/>
            <a:ext cx="1488720" cy="1070958"/>
          </a:xfrm>
          <a:prstGeom prst="rect">
            <a:avLst/>
          </a:prstGeom>
        </p:spPr>
      </p:pic>
      <p:pic>
        <p:nvPicPr>
          <p:cNvPr id="15" name="Picture 14" descr="yahoo_local_logo_business_review_sites.jpg"/>
          <p:cNvPicPr>
            <a:picLocks noChangeAspect="1"/>
          </p:cNvPicPr>
          <p:nvPr/>
        </p:nvPicPr>
        <p:blipFill>
          <a:blip r:embed="rId13"/>
          <a:stretch>
            <a:fillRect/>
          </a:stretch>
        </p:blipFill>
        <p:spPr>
          <a:xfrm>
            <a:off x="1180068" y="1610314"/>
            <a:ext cx="2046528" cy="809092"/>
          </a:xfrm>
          <a:prstGeom prst="rect">
            <a:avLst/>
          </a:prstGeom>
        </p:spPr>
      </p:pic>
      <p:pic>
        <p:nvPicPr>
          <p:cNvPr id="16" name="Picture 15" descr="yellow_pages_review_site_logo.jpg"/>
          <p:cNvPicPr>
            <a:picLocks noChangeAspect="1"/>
          </p:cNvPicPr>
          <p:nvPr/>
        </p:nvPicPr>
        <p:blipFill>
          <a:blip r:embed="rId14"/>
          <a:stretch>
            <a:fillRect/>
          </a:stretch>
        </p:blipFill>
        <p:spPr>
          <a:xfrm>
            <a:off x="3125814" y="4810038"/>
            <a:ext cx="1774265" cy="816162"/>
          </a:xfrm>
          <a:prstGeom prst="rect">
            <a:avLst/>
          </a:prstGeom>
        </p:spPr>
      </p:pic>
      <p:pic>
        <p:nvPicPr>
          <p:cNvPr id="17" name="Picture 16" descr="Yelp_Logo.jpg"/>
          <p:cNvPicPr>
            <a:picLocks noChangeAspect="1"/>
          </p:cNvPicPr>
          <p:nvPr/>
        </p:nvPicPr>
        <p:blipFill>
          <a:blip r:embed="rId15"/>
          <a:stretch>
            <a:fillRect/>
          </a:stretch>
        </p:blipFill>
        <p:spPr>
          <a:xfrm>
            <a:off x="768244" y="5211550"/>
            <a:ext cx="2089950" cy="1149473"/>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Business Reviews</a:t>
            </a:r>
            <a:endParaRPr lang="en-US" dirty="0"/>
          </a:p>
        </p:txBody>
      </p:sp>
      <p:sp>
        <p:nvSpPr>
          <p:cNvPr id="19" name="TextBox 18"/>
          <p:cNvSpPr txBox="1"/>
          <p:nvPr/>
        </p:nvSpPr>
        <p:spPr>
          <a:xfrm>
            <a:off x="996796" y="1736100"/>
            <a:ext cx="7234814" cy="4524315"/>
          </a:xfrm>
          <a:prstGeom prst="rect">
            <a:avLst/>
          </a:prstGeom>
          <a:noFill/>
        </p:spPr>
        <p:txBody>
          <a:bodyPr wrap="square" rtlCol="0">
            <a:spAutoFit/>
          </a:bodyPr>
          <a:lstStyle/>
          <a:p>
            <a:pPr>
              <a:buFont typeface="Arial"/>
              <a:buChar char="•"/>
            </a:pPr>
            <a:r>
              <a:rPr lang="en-US" sz="2400" dirty="0" smtClean="0"/>
              <a:t>Category-specific</a:t>
            </a:r>
          </a:p>
          <a:p>
            <a:pPr>
              <a:buFont typeface="Arial"/>
              <a:buChar char="•"/>
            </a:pPr>
            <a:endParaRPr lang="en-US" sz="2400" dirty="0" smtClean="0"/>
          </a:p>
          <a:p>
            <a:pPr>
              <a:buFont typeface="Arial"/>
              <a:buChar char="•"/>
            </a:pPr>
            <a:r>
              <a:rPr lang="en-US" sz="2400" dirty="0" smtClean="0"/>
              <a:t>Location-specific</a:t>
            </a:r>
          </a:p>
          <a:p>
            <a:endParaRPr lang="en-US" sz="2400" dirty="0" smtClean="0"/>
          </a:p>
          <a:p>
            <a:pPr>
              <a:buFont typeface="Arial"/>
              <a:buChar char="•"/>
            </a:pPr>
            <a:r>
              <a:rPr lang="en-US" sz="2400" dirty="0" smtClean="0"/>
              <a:t>Consumer reviews</a:t>
            </a:r>
          </a:p>
          <a:p>
            <a:pPr>
              <a:buFont typeface="Arial"/>
              <a:buChar char="•"/>
            </a:pPr>
            <a:endParaRPr lang="en-US" sz="2400" dirty="0" smtClean="0"/>
          </a:p>
          <a:p>
            <a:pPr>
              <a:buFont typeface="Arial"/>
              <a:buChar char="•"/>
            </a:pPr>
            <a:r>
              <a:rPr lang="en-US" sz="2400" dirty="0" smtClean="0"/>
              <a:t>B2B</a:t>
            </a:r>
          </a:p>
          <a:p>
            <a:pPr>
              <a:buFont typeface="Arial"/>
              <a:buChar char="•"/>
            </a:pPr>
            <a:endParaRPr lang="en-US" sz="2400" dirty="0" smtClean="0"/>
          </a:p>
          <a:p>
            <a:pPr>
              <a:buFont typeface="Arial"/>
              <a:buChar char="•"/>
            </a:pPr>
            <a:r>
              <a:rPr lang="en-US" sz="2400" dirty="0" smtClean="0"/>
              <a:t>Government</a:t>
            </a:r>
          </a:p>
          <a:p>
            <a:pPr>
              <a:buFont typeface="Arial"/>
              <a:buChar char="•"/>
            </a:pPr>
            <a:endParaRPr lang="en-US" sz="2400" dirty="0" smtClean="0"/>
          </a:p>
          <a:p>
            <a:pPr>
              <a:buFont typeface="Arial"/>
              <a:buChar char="•"/>
            </a:pPr>
            <a:r>
              <a:rPr lang="en-US" sz="2400" dirty="0" smtClean="0"/>
              <a:t>User-generated vs. </a:t>
            </a:r>
            <a:r>
              <a:rPr lang="en-US" sz="2400" dirty="0" err="1" smtClean="0"/>
              <a:t>Curated</a:t>
            </a:r>
            <a:endParaRPr lang="en-US" sz="2400" dirty="0" smtClean="0"/>
          </a:p>
          <a:p>
            <a:endParaRPr lang="en-US" sz="24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Content Placeholder 3" descr="Yelp_Logo.jpg"/>
          <p:cNvPicPr>
            <a:picLocks noGrp="1" noChangeAspect="1"/>
          </p:cNvPicPr>
          <p:nvPr>
            <p:ph idx="1"/>
          </p:nvPr>
        </p:nvPicPr>
        <p:blipFill>
          <a:blip r:embed="rId3"/>
          <a:srcRect l="-4" r="-4"/>
          <a:stretch>
            <a:fillRect/>
          </a:stretch>
        </p:blipFill>
        <p:spPr>
          <a:xfrm>
            <a:off x="2981877" y="96450"/>
            <a:ext cx="2838128" cy="1560861"/>
          </a:xfrm>
        </p:spPr>
      </p:pic>
      <p:sp>
        <p:nvSpPr>
          <p:cNvPr id="6" name="TextBox 5"/>
          <p:cNvSpPr txBox="1"/>
          <p:nvPr/>
        </p:nvSpPr>
        <p:spPr>
          <a:xfrm>
            <a:off x="996796" y="1736100"/>
            <a:ext cx="7234814" cy="4154983"/>
          </a:xfrm>
          <a:prstGeom prst="rect">
            <a:avLst/>
          </a:prstGeom>
          <a:noFill/>
        </p:spPr>
        <p:txBody>
          <a:bodyPr wrap="square" rtlCol="0">
            <a:spAutoFit/>
          </a:bodyPr>
          <a:lstStyle/>
          <a:p>
            <a:pPr>
              <a:buFont typeface="Arial"/>
              <a:buChar char="•"/>
            </a:pPr>
            <a:r>
              <a:rPr lang="en-US" sz="2400" dirty="0" smtClean="0"/>
              <a:t>Founded in 2004 in San Francisco</a:t>
            </a:r>
          </a:p>
          <a:p>
            <a:pPr>
              <a:buFont typeface="Arial"/>
              <a:buChar char="•"/>
            </a:pPr>
            <a:endParaRPr lang="en-US" sz="2400" dirty="0" smtClean="0"/>
          </a:p>
          <a:p>
            <a:pPr>
              <a:buFont typeface="Arial"/>
              <a:buChar char="•"/>
            </a:pPr>
            <a:r>
              <a:rPr lang="en-US" sz="2400" dirty="0" smtClean="0"/>
              <a:t>Every Major Metro Area in the US and Canada</a:t>
            </a:r>
          </a:p>
          <a:p>
            <a:pPr>
              <a:buFont typeface="Arial"/>
              <a:buChar char="•"/>
            </a:pPr>
            <a:endParaRPr lang="en-US" sz="2400" dirty="0" smtClean="0"/>
          </a:p>
          <a:p>
            <a:pPr>
              <a:buFont typeface="Arial"/>
              <a:buChar char="•"/>
            </a:pPr>
            <a:r>
              <a:rPr lang="en-US" sz="2400" dirty="0" smtClean="0"/>
              <a:t>Expanding in Europe and Australia</a:t>
            </a:r>
          </a:p>
          <a:p>
            <a:pPr>
              <a:buFont typeface="Arial"/>
              <a:buChar char="•"/>
            </a:pPr>
            <a:endParaRPr lang="en-US" sz="2400" dirty="0" smtClean="0"/>
          </a:p>
          <a:p>
            <a:pPr>
              <a:buFont typeface="Arial"/>
              <a:buChar char="•"/>
            </a:pPr>
            <a:r>
              <a:rPr lang="en-US" sz="2400" dirty="0" smtClean="0"/>
              <a:t>Free, ad-supported</a:t>
            </a:r>
          </a:p>
          <a:p>
            <a:pPr>
              <a:buFont typeface="Arial"/>
              <a:buChar char="•"/>
            </a:pPr>
            <a:endParaRPr lang="en-US" sz="2400" dirty="0" smtClean="0"/>
          </a:p>
          <a:p>
            <a:pPr>
              <a:buFont typeface="Arial"/>
              <a:buChar char="•"/>
            </a:pPr>
            <a:r>
              <a:rPr lang="en-US" sz="2400" dirty="0" smtClean="0"/>
              <a:t>Incentive-based system</a:t>
            </a:r>
          </a:p>
          <a:p>
            <a:pPr>
              <a:buFont typeface="Arial"/>
              <a:buChar char="•"/>
            </a:pPr>
            <a:endParaRPr lang="en-US" sz="2400" dirty="0" smtClean="0"/>
          </a:p>
          <a:p>
            <a:pPr>
              <a:buFont typeface="Arial"/>
              <a:buChar char="•"/>
            </a:pPr>
            <a:endParaRPr lang="en-US" sz="24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Content Placeholder 3" descr="Yelp_Logo.jpg"/>
          <p:cNvPicPr>
            <a:picLocks noGrp="1" noChangeAspect="1"/>
          </p:cNvPicPr>
          <p:nvPr>
            <p:ph idx="1"/>
          </p:nvPr>
        </p:nvPicPr>
        <p:blipFill>
          <a:blip r:embed="rId3"/>
          <a:srcRect l="-4" r="-4"/>
          <a:stretch>
            <a:fillRect/>
          </a:stretch>
        </p:blipFill>
        <p:spPr>
          <a:xfrm>
            <a:off x="2981877" y="96450"/>
            <a:ext cx="2838128" cy="1560861"/>
          </a:xfrm>
        </p:spPr>
      </p:pic>
      <p:sp>
        <p:nvSpPr>
          <p:cNvPr id="6" name="TextBox 5"/>
          <p:cNvSpPr txBox="1"/>
          <p:nvPr/>
        </p:nvSpPr>
        <p:spPr>
          <a:xfrm>
            <a:off x="996796" y="1736100"/>
            <a:ext cx="7234814" cy="4524315"/>
          </a:xfrm>
          <a:prstGeom prst="rect">
            <a:avLst/>
          </a:prstGeom>
          <a:noFill/>
        </p:spPr>
        <p:txBody>
          <a:bodyPr wrap="square" rtlCol="0">
            <a:spAutoFit/>
          </a:bodyPr>
          <a:lstStyle/>
          <a:p>
            <a:pPr>
              <a:buFont typeface="Arial"/>
              <a:buChar char="•"/>
            </a:pPr>
            <a:r>
              <a:rPr lang="en-US" sz="2400" dirty="0" smtClean="0"/>
              <a:t>25 Million Reviews</a:t>
            </a:r>
          </a:p>
          <a:p>
            <a:pPr lvl="1">
              <a:buFont typeface="Arial"/>
              <a:buChar char="•"/>
            </a:pPr>
            <a:r>
              <a:rPr lang="en-US" sz="2400" dirty="0" smtClean="0"/>
              <a:t>23% Shopping</a:t>
            </a:r>
          </a:p>
          <a:p>
            <a:pPr lvl="1">
              <a:buFont typeface="Arial"/>
              <a:buChar char="•"/>
            </a:pPr>
            <a:r>
              <a:rPr lang="en-US" sz="2400" dirty="0" smtClean="0"/>
              <a:t>22% Restaurants</a:t>
            </a:r>
          </a:p>
          <a:p>
            <a:pPr lvl="1">
              <a:buFont typeface="Arial"/>
              <a:buChar char="•"/>
            </a:pPr>
            <a:r>
              <a:rPr lang="en-US" sz="2400" dirty="0" smtClean="0"/>
              <a:t>10% Home and Local Service</a:t>
            </a:r>
          </a:p>
          <a:p>
            <a:pPr>
              <a:buFont typeface="Arial"/>
              <a:buChar char="•"/>
            </a:pPr>
            <a:endParaRPr lang="en-US" sz="2400" dirty="0" smtClean="0"/>
          </a:p>
          <a:p>
            <a:pPr>
              <a:buFont typeface="Arial"/>
              <a:buChar char="•"/>
            </a:pPr>
            <a:r>
              <a:rPr lang="en-US" sz="2400" dirty="0" smtClean="0"/>
              <a:t>Seattle: 60,000 Reviews, 70% of Seattle Restaurants</a:t>
            </a:r>
          </a:p>
          <a:p>
            <a:pPr>
              <a:buFont typeface="Arial"/>
              <a:buChar char="•"/>
            </a:pPr>
            <a:endParaRPr lang="en-US" sz="2400" dirty="0" smtClean="0"/>
          </a:p>
          <a:p>
            <a:pPr>
              <a:buFont typeface="Arial"/>
              <a:buChar char="•"/>
            </a:pPr>
            <a:r>
              <a:rPr lang="en-US" sz="2400" dirty="0" smtClean="0"/>
              <a:t>Seattle Times Covers </a:t>
            </a:r>
            <a:r>
              <a:rPr lang="en-US" sz="2400" dirty="0"/>
              <a:t>O</a:t>
            </a:r>
            <a:r>
              <a:rPr lang="en-US" sz="2400" dirty="0" smtClean="0"/>
              <a:t>nly 5% of Seattle Restaurants</a:t>
            </a:r>
          </a:p>
          <a:p>
            <a:pPr>
              <a:buFont typeface="Arial"/>
              <a:buChar char="•"/>
            </a:pPr>
            <a:endParaRPr lang="en-US" sz="2400" dirty="0" smtClean="0"/>
          </a:p>
          <a:p>
            <a:pPr>
              <a:buFont typeface="Arial"/>
              <a:buChar char="•"/>
            </a:pPr>
            <a:r>
              <a:rPr lang="en-US" sz="2400" dirty="0" smtClean="0"/>
              <a:t>Food and Wine Magazine Covers Less Than 1%</a:t>
            </a:r>
          </a:p>
          <a:p>
            <a:pPr>
              <a:buFont typeface="Arial"/>
              <a:buChar char="•"/>
            </a:pPr>
            <a:endParaRPr lang="en-US" sz="2400" dirty="0" smtClean="0"/>
          </a:p>
          <a:p>
            <a:pPr>
              <a:buFont typeface="Arial"/>
              <a:buChar char="•"/>
            </a:pPr>
            <a:endParaRPr lang="en-US" sz="24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Content Placeholder 3" descr="Yelp_Logo.jpg"/>
          <p:cNvPicPr>
            <a:picLocks noGrp="1" noChangeAspect="1"/>
          </p:cNvPicPr>
          <p:nvPr>
            <p:ph idx="1"/>
          </p:nvPr>
        </p:nvPicPr>
        <p:blipFill>
          <a:blip r:embed="rId3"/>
          <a:srcRect l="-4" r="-4"/>
          <a:stretch>
            <a:fillRect/>
          </a:stretch>
        </p:blipFill>
        <p:spPr>
          <a:xfrm>
            <a:off x="2981877" y="96450"/>
            <a:ext cx="2838128" cy="1560861"/>
          </a:xfrm>
        </p:spPr>
      </p:pic>
      <p:sp>
        <p:nvSpPr>
          <p:cNvPr id="6" name="TextBox 5"/>
          <p:cNvSpPr txBox="1"/>
          <p:nvPr/>
        </p:nvSpPr>
        <p:spPr>
          <a:xfrm>
            <a:off x="996796" y="1736100"/>
            <a:ext cx="7234814" cy="4154983"/>
          </a:xfrm>
          <a:prstGeom prst="rect">
            <a:avLst/>
          </a:prstGeom>
          <a:noFill/>
        </p:spPr>
        <p:txBody>
          <a:bodyPr wrap="square" rtlCol="0">
            <a:spAutoFit/>
          </a:bodyPr>
          <a:lstStyle/>
          <a:p>
            <a:pPr>
              <a:buFont typeface="Arial"/>
              <a:buChar char="•"/>
            </a:pPr>
            <a:r>
              <a:rPr lang="en-US" sz="2400" dirty="0" smtClean="0"/>
              <a:t>66 Million Unique Visitors per Month</a:t>
            </a:r>
          </a:p>
          <a:p>
            <a:pPr lvl="1">
              <a:buFont typeface="Arial"/>
              <a:buChar char="•"/>
            </a:pPr>
            <a:r>
              <a:rPr lang="en-US" sz="2400" dirty="0" smtClean="0"/>
              <a:t>5.7 Million Visitors on Mobile Apps</a:t>
            </a:r>
          </a:p>
          <a:p>
            <a:pPr lvl="1">
              <a:buFont typeface="Arial"/>
              <a:buChar char="•"/>
            </a:pPr>
            <a:r>
              <a:rPr lang="en-US" sz="2400" dirty="0" smtClean="0"/>
              <a:t>40% of Search Traffic on Mobile Apps</a:t>
            </a:r>
          </a:p>
          <a:p>
            <a:endParaRPr lang="en-US" sz="2400" dirty="0" smtClean="0"/>
          </a:p>
          <a:p>
            <a:pPr>
              <a:buFont typeface="Arial"/>
              <a:buChar char="•"/>
            </a:pPr>
            <a:r>
              <a:rPr lang="en-US" sz="2400" dirty="0" smtClean="0"/>
              <a:t>User Demographics</a:t>
            </a:r>
          </a:p>
          <a:p>
            <a:pPr lvl="1">
              <a:buFont typeface="Arial"/>
              <a:buChar char="•"/>
            </a:pPr>
            <a:r>
              <a:rPr lang="en-US" sz="2400" dirty="0" smtClean="0"/>
              <a:t>Young (18-34 = 42%)</a:t>
            </a:r>
          </a:p>
          <a:p>
            <a:pPr lvl="1">
              <a:buFont typeface="Arial"/>
              <a:buChar char="•"/>
            </a:pPr>
            <a:r>
              <a:rPr lang="en-US" sz="2400" dirty="0" smtClean="0"/>
              <a:t>Wealthy ($100k+ = 64%)</a:t>
            </a:r>
          </a:p>
          <a:p>
            <a:pPr lvl="1">
              <a:buFont typeface="Arial"/>
              <a:buChar char="•"/>
            </a:pPr>
            <a:endParaRPr lang="en-US" sz="2400" dirty="0" smtClean="0"/>
          </a:p>
          <a:p>
            <a:pPr>
              <a:buFont typeface="Arial"/>
              <a:buChar char="•"/>
            </a:pPr>
            <a:r>
              <a:rPr lang="en-US" sz="2400" dirty="0" smtClean="0"/>
              <a:t>80% of Reviews are 3 Stars or Higher</a:t>
            </a:r>
          </a:p>
          <a:p>
            <a:pPr>
              <a:buFont typeface="Arial"/>
              <a:buChar char="•"/>
            </a:pPr>
            <a:endParaRPr lang="en-US" sz="2400" dirty="0" smtClean="0"/>
          </a:p>
          <a:p>
            <a:pPr>
              <a:buFont typeface="Arial"/>
              <a:buChar char="•"/>
            </a:pPr>
            <a:endParaRPr lang="en-US" sz="24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Content Placeholder 3" descr="Yelp_Logo.jpg"/>
          <p:cNvPicPr>
            <a:picLocks noGrp="1" noChangeAspect="1"/>
          </p:cNvPicPr>
          <p:nvPr>
            <p:ph idx="1"/>
          </p:nvPr>
        </p:nvPicPr>
        <p:blipFill>
          <a:blip r:embed="rId3"/>
          <a:srcRect l="-4" r="-4"/>
          <a:stretch>
            <a:fillRect/>
          </a:stretch>
        </p:blipFill>
        <p:spPr>
          <a:xfrm>
            <a:off x="2981877" y="96450"/>
            <a:ext cx="2838128" cy="1560861"/>
          </a:xfrm>
        </p:spPr>
      </p:pic>
      <p:sp>
        <p:nvSpPr>
          <p:cNvPr id="6" name="TextBox 5"/>
          <p:cNvSpPr txBox="1"/>
          <p:nvPr/>
        </p:nvSpPr>
        <p:spPr>
          <a:xfrm>
            <a:off x="996796" y="1816475"/>
            <a:ext cx="7234814" cy="6001642"/>
          </a:xfrm>
          <a:prstGeom prst="rect">
            <a:avLst/>
          </a:prstGeom>
          <a:noFill/>
        </p:spPr>
        <p:txBody>
          <a:bodyPr wrap="square" rtlCol="0">
            <a:spAutoFit/>
          </a:bodyPr>
          <a:lstStyle/>
          <a:p>
            <a:r>
              <a:rPr lang="en-US" sz="2400" dirty="0" smtClean="0"/>
              <a:t>Harvard Business School study</a:t>
            </a:r>
          </a:p>
          <a:p>
            <a:endParaRPr lang="en-US" sz="2400" dirty="0" smtClean="0"/>
          </a:p>
          <a:p>
            <a:r>
              <a:rPr lang="en-US" sz="2400" dirty="0" smtClean="0"/>
              <a:t>“</a:t>
            </a:r>
            <a:r>
              <a:rPr lang="en-US" sz="2400" dirty="0"/>
              <a:t>…increases in independent or small chain restaurants' Yelp ratings lead to revenue increases, with ratings having more impact the more reviews a restaurant gets.”</a:t>
            </a:r>
            <a:endParaRPr lang="en-US" sz="2400" dirty="0" smtClean="0"/>
          </a:p>
          <a:p>
            <a:r>
              <a:rPr lang="en-US" sz="2400" dirty="0" smtClean="0"/>
              <a:t>					</a:t>
            </a:r>
          </a:p>
          <a:p>
            <a:pPr>
              <a:buFont typeface="Arial"/>
              <a:buChar char="•"/>
            </a:pPr>
            <a:r>
              <a:rPr lang="en-US" sz="2400" dirty="0" smtClean="0"/>
              <a:t>3,582 Restaurants (Seattle)</a:t>
            </a:r>
          </a:p>
          <a:p>
            <a:pPr>
              <a:buFont typeface="Arial"/>
              <a:buChar char="•"/>
            </a:pPr>
            <a:endParaRPr lang="en-US" sz="2400" dirty="0" smtClean="0"/>
          </a:p>
          <a:p>
            <a:pPr>
              <a:buFont typeface="Arial"/>
              <a:buChar char="•"/>
            </a:pPr>
            <a:r>
              <a:rPr lang="en-US" sz="2400" dirty="0" smtClean="0"/>
              <a:t>2003 – 2009</a:t>
            </a:r>
          </a:p>
          <a:p>
            <a:pPr>
              <a:buFont typeface="Arial"/>
              <a:buChar char="•"/>
            </a:pPr>
            <a:endParaRPr lang="en-US" sz="2400" dirty="0" smtClean="0"/>
          </a:p>
          <a:p>
            <a:pPr>
              <a:buFont typeface="Arial"/>
              <a:buChar char="•"/>
            </a:pPr>
            <a:r>
              <a:rPr lang="en-US" sz="2400" dirty="0" smtClean="0"/>
              <a:t>1 Star Rating Increase Boosts Revenue 5% - 9%</a:t>
            </a:r>
          </a:p>
          <a:p>
            <a:pPr>
              <a:buFont typeface="Arial"/>
              <a:buChar char="•"/>
            </a:pPr>
            <a:endParaRPr lang="en-US" sz="2400" dirty="0" smtClean="0"/>
          </a:p>
          <a:p>
            <a:endParaRPr lang="en-US" sz="2400" dirty="0"/>
          </a:p>
          <a:p>
            <a:endParaRPr lang="en-US" sz="2400" dirty="0" smtClean="0"/>
          </a:p>
          <a:p>
            <a:endParaRPr lang="en-US" sz="2400" dirty="0" smtClean="0"/>
          </a:p>
          <a:p>
            <a:pPr>
              <a:buFont typeface="Arial"/>
              <a:buChar char="•"/>
            </a:pPr>
            <a:endParaRPr lang="en-US" sz="24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Content Placeholder 3" descr="screenhunter_794.jpg"/>
          <p:cNvPicPr>
            <a:picLocks noGrp="1" noChangeAspect="1"/>
          </p:cNvPicPr>
          <p:nvPr>
            <p:ph idx="1"/>
          </p:nvPr>
        </p:nvPicPr>
        <p:blipFill>
          <a:blip r:embed="rId3"/>
          <a:srcRect l="-1054" r="-1054"/>
          <a:stretch>
            <a:fillRect/>
          </a:stretch>
        </p:blipFill>
        <p:spPr>
          <a:xfrm>
            <a:off x="457200" y="1137029"/>
            <a:ext cx="8229600" cy="4525963"/>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p>
          <a:p>
            <a:r>
              <a:rPr lang="en-US" dirty="0" smtClean="0"/>
              <a:t>Yelp Review Filter</a:t>
            </a:r>
          </a:p>
          <a:p>
            <a:pPr>
              <a:buNone/>
            </a:pPr>
            <a:r>
              <a:rPr lang="en-US" dirty="0" smtClean="0"/>
              <a:t>    </a:t>
            </a:r>
            <a:r>
              <a:rPr lang="en-US" dirty="0" smtClean="0">
                <a:hlinkClick r:id="rId3"/>
              </a:rPr>
              <a:t>http://youtu.be/Dqi-jjbEKcs</a:t>
            </a:r>
            <a:endParaRPr lang="en-US" dirty="0" smtClean="0"/>
          </a:p>
          <a:p>
            <a:pPr>
              <a:buNone/>
            </a:pPr>
            <a:endParaRPr lang="en-US" dirty="0"/>
          </a:p>
        </p:txBody>
      </p:sp>
      <p:pic>
        <p:nvPicPr>
          <p:cNvPr id="4" name="Content Placeholder 3" descr="Yelp_Logo.jpg"/>
          <p:cNvPicPr>
            <a:picLocks noChangeAspect="1"/>
          </p:cNvPicPr>
          <p:nvPr/>
        </p:nvPicPr>
        <p:blipFill>
          <a:blip r:embed="rId4"/>
          <a:srcRect l="-4" r="-4"/>
          <a:stretch>
            <a:fillRect/>
          </a:stretch>
        </p:blipFill>
        <p:spPr>
          <a:xfrm>
            <a:off x="2981877" y="96450"/>
            <a:ext cx="2838128" cy="1560861"/>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329</TotalTime>
  <Words>2116</Words>
  <Application>Microsoft Macintosh PowerPoint</Application>
  <PresentationFormat>On-screen Show (4:3)</PresentationFormat>
  <Paragraphs>212</Paragraphs>
  <Slides>14</Slides>
  <Notes>14</Notes>
  <HiddenSlides>0</HiddenSlides>
  <MMClips>0</MMClips>
  <ScaleCrop>false</ScaleCrop>
  <HeadingPairs>
    <vt:vector size="4" baseType="variant">
      <vt:variant>
        <vt:lpstr>Design Template</vt:lpstr>
      </vt:variant>
      <vt:variant>
        <vt:i4>1</vt:i4>
      </vt:variant>
      <vt:variant>
        <vt:lpstr>Slide Titles</vt:lpstr>
      </vt:variant>
      <vt:variant>
        <vt:i4>14</vt:i4>
      </vt:variant>
    </vt:vector>
  </HeadingPairs>
  <TitlesOfParts>
    <vt:vector size="15" baseType="lpstr">
      <vt:lpstr>Office Theme</vt:lpstr>
      <vt:lpstr>Business Reviews</vt:lpstr>
      <vt:lpstr>Business Reviews</vt:lpstr>
      <vt:lpstr>Business Reviews</vt:lpstr>
      <vt:lpstr>Slide 4</vt:lpstr>
      <vt:lpstr>Slide 5</vt:lpstr>
      <vt:lpstr>Slide 6</vt:lpstr>
      <vt:lpstr>Slide 7</vt:lpstr>
      <vt:lpstr>Slide 8</vt:lpstr>
      <vt:lpstr>Slide 9</vt:lpstr>
      <vt:lpstr>Slide 10</vt:lpstr>
      <vt:lpstr>Slide 11</vt:lpstr>
      <vt:lpstr>Slide 12</vt:lpstr>
      <vt:lpstr>Slide 13</vt:lpstr>
      <vt:lpstr>Slide 14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Reviews</dc:title>
  <dc:creator>Josh Friedman</dc:creator>
  <cp:lastModifiedBy>Josh Friedman</cp:lastModifiedBy>
  <cp:revision>27</cp:revision>
  <cp:lastPrinted>2012-02-29T23:46:14Z</cp:lastPrinted>
  <dcterms:created xsi:type="dcterms:W3CDTF">2012-02-29T23:45:32Z</dcterms:created>
  <dcterms:modified xsi:type="dcterms:W3CDTF">2012-02-29T23:46:17Z</dcterms:modified>
</cp:coreProperties>
</file>